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0" r:id="rId4"/>
    <p:sldId id="280" r:id="rId5"/>
    <p:sldId id="283" r:id="rId6"/>
    <p:sldId id="267" r:id="rId7"/>
    <p:sldId id="274" r:id="rId8"/>
    <p:sldId id="275" r:id="rId9"/>
    <p:sldId id="266" r:id="rId10"/>
    <p:sldId id="281" r:id="rId11"/>
    <p:sldId id="273" r:id="rId12"/>
    <p:sldId id="282" r:id="rId13"/>
    <p:sldId id="268" r:id="rId14"/>
    <p:sldId id="270" r:id="rId15"/>
    <p:sldId id="271" r:id="rId16"/>
    <p:sldId id="279" r:id="rId17"/>
    <p:sldId id="272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7580" autoAdjust="0"/>
  </p:normalViewPr>
  <p:slideViewPr>
    <p:cSldViewPr>
      <p:cViewPr varScale="1">
        <p:scale>
          <a:sx n="56" d="100"/>
          <a:sy n="56" d="100"/>
        </p:scale>
        <p:origin x="-17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27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90" d="100"/>
          <a:sy n="90" d="100"/>
        </p:scale>
        <p:origin x="-2118" y="2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0FAF1-66FD-48C7-8268-265DF28B06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C99B5-A04B-49FC-86E4-23AA84FB7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9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фондовой сети корпорации предназначен для оценки состояния ее финансового оборота. </a:t>
            </a:r>
            <a:endParaRPr lang="ru-RU" dirty="0" smtClean="0"/>
          </a:p>
          <a:p>
            <a:r>
              <a:rPr lang="ru-RU" dirty="0" smtClean="0"/>
              <a:t>Здесь </a:t>
            </a:r>
            <a:r>
              <a:rPr lang="ru-RU" dirty="0" smtClean="0"/>
              <a:t>приведено его краткое описание,  указан адрес сайта, на котором  </a:t>
            </a:r>
            <a:r>
              <a:rPr lang="ru-RU" dirty="0" smtClean="0"/>
              <a:t>можно найти более подробную </a:t>
            </a:r>
            <a:r>
              <a:rPr lang="ru-RU" dirty="0" smtClean="0"/>
              <a:t>информацию о нем.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41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Ранее рассмотренные аномалии есть и на фондовой сети </a:t>
            </a:r>
            <a:r>
              <a:rPr lang="ru-RU" dirty="0" smtClean="0"/>
              <a:t>этой корпорации. </a:t>
            </a:r>
            <a:r>
              <a:rPr lang="ru-RU" dirty="0" smtClean="0"/>
              <a:t>Нарастание запасов активов, не одинаковость </a:t>
            </a:r>
          </a:p>
          <a:p>
            <a:r>
              <a:rPr lang="ru-RU" dirty="0" smtClean="0"/>
              <a:t>внутрисетевых потоков, наличие внешних потоков - эти аномалии присутствуют в каждой из фаз этого бизнес-процесса. </a:t>
            </a:r>
          </a:p>
          <a:p>
            <a:r>
              <a:rPr lang="ru-RU" dirty="0" smtClean="0"/>
              <a:t>Разработан метод, позволяющий выделить и характеризовать количественно часть </a:t>
            </a:r>
            <a:r>
              <a:rPr lang="ru-RU" dirty="0" smtClean="0"/>
              <a:t>финансового оборота, </a:t>
            </a:r>
            <a:r>
              <a:rPr lang="ru-RU" dirty="0" smtClean="0"/>
              <a:t>обусловленную его аномалиями.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61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Вся финансовая деятельность </a:t>
            </a:r>
            <a:r>
              <a:rPr lang="ru-RU" dirty="0" smtClean="0"/>
              <a:t>корпорации условно </a:t>
            </a:r>
            <a:r>
              <a:rPr lang="ru-RU" dirty="0" smtClean="0"/>
              <a:t>делится на ординарную </a:t>
            </a:r>
            <a:r>
              <a:rPr lang="ru-RU" dirty="0" smtClean="0"/>
              <a:t>(внизу) и трансформирующую (справа). </a:t>
            </a:r>
            <a:r>
              <a:rPr lang="ru-RU" dirty="0" smtClean="0"/>
              <a:t>Ординарная деятельность </a:t>
            </a:r>
          </a:p>
          <a:p>
            <a:r>
              <a:rPr lang="ru-RU" dirty="0" smtClean="0"/>
              <a:t>равна наименьшему внутрисетевому потоку, в данном случае 2396. Это - пропускная способность внутрисетевого оборота. </a:t>
            </a:r>
          </a:p>
          <a:p>
            <a:r>
              <a:rPr lang="ru-RU" dirty="0" smtClean="0"/>
              <a:t>Такой объем производственных ресурсов получен от поставщиков, полностью оплачен </a:t>
            </a:r>
            <a:r>
              <a:rPr lang="ru-RU" dirty="0" smtClean="0"/>
              <a:t>корпорацией, </a:t>
            </a:r>
            <a:r>
              <a:rPr lang="ru-RU" dirty="0" smtClean="0"/>
              <a:t>использован на производство </a:t>
            </a:r>
          </a:p>
          <a:p>
            <a:r>
              <a:rPr lang="ru-RU" dirty="0" smtClean="0"/>
              <a:t>отгруженной продукции, которая также полностью оплачена покупателями. Это - величина сбалансированной, не изменяющей запасов, </a:t>
            </a:r>
          </a:p>
          <a:p>
            <a:r>
              <a:rPr lang="ru-RU" dirty="0" smtClean="0"/>
              <a:t>бесконфликтной деятельности. </a:t>
            </a:r>
          </a:p>
          <a:p>
            <a:r>
              <a:rPr lang="ru-RU" dirty="0" smtClean="0"/>
              <a:t>Вся остальная финансовая деятельность, включая внешнюю и превышение внутрисетевой над ординарной, изменяет (трансформирует) </a:t>
            </a:r>
          </a:p>
          <a:p>
            <a:r>
              <a:rPr lang="ru-RU" dirty="0" smtClean="0"/>
              <a:t>величину и структуру запасов активов. Она равна в данном случае 282. Она адаптирует финансовый механизм </a:t>
            </a:r>
            <a:r>
              <a:rPr lang="ru-RU" dirty="0" smtClean="0"/>
              <a:t>корпорации</a:t>
            </a:r>
            <a:endParaRPr lang="ru-RU" dirty="0" smtClean="0"/>
          </a:p>
          <a:p>
            <a:r>
              <a:rPr lang="ru-RU" dirty="0" smtClean="0"/>
              <a:t>к возмущающим воздействиям, но является обычно не желательным дополнением к ординарной. </a:t>
            </a:r>
          </a:p>
          <a:p>
            <a:r>
              <a:rPr lang="ru-RU" dirty="0" smtClean="0"/>
              <a:t>Масштаб трансформирующей деятельности - ее соотношение с ординарной. Чем он больше, тем актуальнее для </a:t>
            </a:r>
            <a:r>
              <a:rPr lang="ru-RU" dirty="0" smtClean="0"/>
              <a:t>корпорации</a:t>
            </a:r>
            <a:endParaRPr lang="ru-RU" dirty="0" smtClean="0"/>
          </a:p>
          <a:p>
            <a:r>
              <a:rPr lang="ru-RU" dirty="0" smtClean="0"/>
              <a:t>меры по ее сокращению.  </a:t>
            </a:r>
          </a:p>
          <a:p>
            <a:r>
              <a:rPr lang="ru-RU" dirty="0" smtClean="0"/>
              <a:t>Ценно то, что на схеме трансформирующей деятельности представлены только элементы, относящиеся к аномалиям </a:t>
            </a:r>
            <a:r>
              <a:rPr lang="ru-RU" dirty="0" smtClean="0"/>
              <a:t>финансового оборота. </a:t>
            </a:r>
            <a:endParaRPr lang="ru-RU" dirty="0" smtClean="0"/>
          </a:p>
          <a:p>
            <a:r>
              <a:rPr lang="ru-RU" dirty="0" smtClean="0"/>
              <a:t>Это значительно облегчает мониторинг.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05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- только трансформирующая часть финансовой деятельности </a:t>
            </a:r>
            <a:r>
              <a:rPr lang="ru-RU" dirty="0" smtClean="0"/>
              <a:t>парфюмерной корпорации.  </a:t>
            </a:r>
            <a:r>
              <a:rPr lang="ru-RU" dirty="0" smtClean="0"/>
              <a:t>Всё, отличное от нуля,</a:t>
            </a:r>
          </a:p>
          <a:p>
            <a:r>
              <a:rPr lang="ru-RU" dirty="0" smtClean="0"/>
              <a:t>можно отнести к аномалиям </a:t>
            </a:r>
            <a:r>
              <a:rPr lang="ru-RU" dirty="0" smtClean="0"/>
              <a:t>финансового оборота.  </a:t>
            </a:r>
            <a:r>
              <a:rPr lang="ru-RU" dirty="0" smtClean="0"/>
              <a:t>По наибольшим числам выявляются основные аномальные процессы. </a:t>
            </a:r>
          </a:p>
          <a:p>
            <a:r>
              <a:rPr lang="ru-RU" dirty="0" smtClean="0"/>
              <a:t>Корпорация привлекла </a:t>
            </a:r>
            <a:r>
              <a:rPr lang="ru-RU" dirty="0" smtClean="0"/>
              <a:t>финансовые и нефинансовые займы по 45 (красные овалы). Привлеченные активы на 52 увеличили </a:t>
            </a:r>
          </a:p>
          <a:p>
            <a:r>
              <a:rPr lang="ru-RU" dirty="0" smtClean="0"/>
              <a:t>дебиторскую задолженность покупателей и в сумме 11 утрачены капитализацией убытка (синие овалы). </a:t>
            </a:r>
          </a:p>
          <a:p>
            <a:r>
              <a:rPr lang="ru-RU" dirty="0" smtClean="0"/>
              <a:t>Насколько целесообразно было привлечение займов? </a:t>
            </a:r>
          </a:p>
          <a:p>
            <a:r>
              <a:rPr lang="ru-RU" dirty="0" smtClean="0"/>
              <a:t>Задача мониторинга фондовой сети - обозначить проблему. После этого ее причину и решение следует искать </a:t>
            </a:r>
          </a:p>
          <a:p>
            <a:r>
              <a:rPr lang="ru-RU" dirty="0" smtClean="0"/>
              <a:t>с привлечением ответственных специалистов </a:t>
            </a:r>
            <a:r>
              <a:rPr lang="ru-RU" dirty="0" smtClean="0"/>
              <a:t>корпорации. </a:t>
            </a:r>
            <a:endParaRPr lang="ru-RU" dirty="0" smtClean="0"/>
          </a:p>
          <a:p>
            <a:r>
              <a:rPr lang="ru-RU" dirty="0" smtClean="0"/>
              <a:t>Опыт мониторинга свидетельствует: трансформирующая деятельность есть у всех. Ее актуальность и необходимость </a:t>
            </a:r>
          </a:p>
          <a:p>
            <a:r>
              <a:rPr lang="ru-RU" dirty="0" smtClean="0"/>
              <a:t>реагирования зависит от ее масштаба. В рассматриваемом случае он невелик, всего лишь 11,77%.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34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 один пример с похожей аномалией. </a:t>
            </a:r>
          </a:p>
          <a:p>
            <a:r>
              <a:rPr lang="ru-RU" dirty="0" smtClean="0"/>
              <a:t>Отличие - в снижении дебиторской задолженности покупателей и заказчиков.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42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Возврат прочих собственных источников в сумме 67 (синий овал) профинансирован займом 36 </a:t>
            </a:r>
          </a:p>
          <a:p>
            <a:r>
              <a:rPr lang="ru-RU" dirty="0" smtClean="0"/>
              <a:t>и снижением запаса высоколиквидных активов на 28 (красные овалы). Аномалия явно заинтересует банк, </a:t>
            </a:r>
          </a:p>
          <a:p>
            <a:r>
              <a:rPr lang="ru-RU" dirty="0" smtClean="0"/>
              <a:t>если </a:t>
            </a:r>
            <a:r>
              <a:rPr lang="ru-RU" dirty="0" smtClean="0"/>
              <a:t>корпорация обратится </a:t>
            </a:r>
            <a:r>
              <a:rPr lang="ru-RU" dirty="0" smtClean="0"/>
              <a:t>к нему за новым</a:t>
            </a:r>
            <a:r>
              <a:rPr lang="ru-RU" baseline="0" dirty="0" smtClean="0"/>
              <a:t> кредитом.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37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Запас фазы "Производство" уменьшился на 3488 (красный овал). На сопоставимую величину 3431 уменьшились обязательства </a:t>
            </a:r>
          </a:p>
          <a:p>
            <a:r>
              <a:rPr lang="ru-RU" dirty="0" smtClean="0"/>
              <a:t>перед поставщиками (синий овал). </a:t>
            </a:r>
            <a:r>
              <a:rPr lang="ru-RU" dirty="0" smtClean="0"/>
              <a:t>Похожим образом </a:t>
            </a:r>
            <a:r>
              <a:rPr lang="ru-RU" dirty="0" smtClean="0"/>
              <a:t>выглядит освобождение от ненужного и не используемого имущества. </a:t>
            </a:r>
          </a:p>
          <a:p>
            <a:r>
              <a:rPr lang="ru-RU" dirty="0" smtClean="0"/>
              <a:t>Но здесь </a:t>
            </a:r>
            <a:r>
              <a:rPr lang="ru-RU" dirty="0" smtClean="0"/>
              <a:t>торговая корпорация. </a:t>
            </a:r>
            <a:r>
              <a:rPr lang="ru-RU" dirty="0" smtClean="0"/>
              <a:t>В </a:t>
            </a:r>
            <a:r>
              <a:rPr lang="ru-RU" dirty="0" smtClean="0"/>
              <a:t>ее фонде </a:t>
            </a:r>
            <a:r>
              <a:rPr lang="ru-RU" dirty="0" smtClean="0"/>
              <a:t>"Производство" - товарный запас. И после перепродажи он не восстанавливается, </a:t>
            </a:r>
          </a:p>
          <a:p>
            <a:r>
              <a:rPr lang="ru-RU" dirty="0" smtClean="0"/>
              <a:t>а полученные платежные средства выводятся из баланса. Возможно предполагается закрытие универмага. </a:t>
            </a:r>
          </a:p>
          <a:p>
            <a:r>
              <a:rPr lang="ru-RU" dirty="0" smtClean="0"/>
              <a:t>Это - аномалия, мимо которой нельзя пройти его контрагентам. Мониторинг обозначил ее. Масштаб трансформирующей деятельности </a:t>
            </a:r>
          </a:p>
          <a:p>
            <a:r>
              <a:rPr lang="ru-RU" dirty="0" smtClean="0"/>
              <a:t>зашкаливает - тысячи процентов! Процесс очень интенсивный.</a:t>
            </a:r>
          </a:p>
          <a:p>
            <a:r>
              <a:rPr lang="ru-RU" dirty="0" smtClean="0"/>
              <a:t>А ведь традиционные показатели рентабельности и ликвидности по отчетности универмага безукоризненны.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73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 одна аномалия: дорогой банковский кредит 62234 (красный овал) чуть ли не полностью остался в запасах финансовых активов (синий овал), </a:t>
            </a:r>
          </a:p>
          <a:p>
            <a:r>
              <a:rPr lang="ru-RU" dirty="0" smtClean="0"/>
              <a:t>по которым доход может не начисляться. Причины могут быть разными - от ошибки управления до производственной необходимости. </a:t>
            </a:r>
          </a:p>
          <a:p>
            <a:r>
              <a:rPr lang="ru-RU" dirty="0" smtClean="0"/>
              <a:t>Это выяснится в процессе более глубокого исследования. Мониторинг фондовой сети обозначил проблему.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2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Фондовая сеть, построенная на основе оперативной отчетности, позволяет распространить</a:t>
            </a:r>
            <a:r>
              <a:rPr lang="ru-RU" baseline="0" dirty="0" smtClean="0"/>
              <a:t> процедуры мониторинга на всю глубину бухгалтерского учета корпорации и на любой период. Результаты мониторинга при этом более содержательны и интересны для пользователя. Например, причины, обусловившие аномалии финансового оборота,  можно проследить до конкретных хозяйственных операций, отраженных   на бухгалтерских счетах. Важно также то, что исходной информацией для такой сети являются сальдо и обороты бухгалтерских счетов, содержание которых формируется на основе первичной отчетности. Поэтому оно более полно и объективно характеризует финансово-экономическое состояние корпорации, нежели ее публичная отчетность.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10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</a:t>
            </a:r>
            <a:r>
              <a:rPr lang="ru-RU" dirty="0" smtClean="0"/>
              <a:t>пользователь желает сравнить </a:t>
            </a:r>
            <a:r>
              <a:rPr lang="ru-RU" dirty="0" smtClean="0"/>
              <a:t>состояние </a:t>
            </a:r>
            <a:r>
              <a:rPr lang="ru-RU" dirty="0" smtClean="0"/>
              <a:t>своего бизнес-процесса </a:t>
            </a:r>
            <a:r>
              <a:rPr lang="ru-RU" dirty="0" smtClean="0"/>
              <a:t>с другими </a:t>
            </a:r>
            <a:r>
              <a:rPr lang="ru-RU" dirty="0" smtClean="0"/>
              <a:t>корпорациями, </a:t>
            </a:r>
            <a:r>
              <a:rPr lang="ru-RU" dirty="0" smtClean="0"/>
              <a:t>следует использовать </a:t>
            </a:r>
            <a:r>
              <a:rPr lang="ru-RU" dirty="0" smtClean="0"/>
              <a:t>вариант с публичной финансовой отчетностью.  Для </a:t>
            </a:r>
            <a:r>
              <a:rPr lang="ru-RU" dirty="0" smtClean="0"/>
              <a:t>текущих разборок со своими функциональными подразделениями </a:t>
            </a:r>
            <a:r>
              <a:rPr lang="ru-RU" dirty="0" smtClean="0"/>
              <a:t>целесообразен вариант с  </a:t>
            </a:r>
            <a:r>
              <a:rPr lang="ru-RU" dirty="0" smtClean="0"/>
              <a:t>оперативной </a:t>
            </a:r>
          </a:p>
          <a:p>
            <a:r>
              <a:rPr lang="ru-RU" dirty="0" smtClean="0"/>
              <a:t>бухгалтерской </a:t>
            </a:r>
            <a:r>
              <a:rPr lang="ru-RU" dirty="0" smtClean="0"/>
              <a:t>отчетностью. </a:t>
            </a:r>
            <a:endParaRPr lang="ru-RU" dirty="0" smtClean="0"/>
          </a:p>
          <a:p>
            <a:r>
              <a:rPr lang="ru-RU" dirty="0" smtClean="0"/>
              <a:t>Справа </a:t>
            </a:r>
            <a:r>
              <a:rPr lang="ru-RU" dirty="0" smtClean="0"/>
              <a:t>приведен перечень </a:t>
            </a:r>
            <a:r>
              <a:rPr lang="ru-RU" dirty="0" smtClean="0"/>
              <a:t>традиционных экономических задач, при решении которых может применяться  метод фондовой сети.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86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пользователям метода можно также отнести консалтинговые фирмы, банки, проверяющие кредитоспособность заемщиков и т.п. </a:t>
            </a:r>
          </a:p>
          <a:p>
            <a:r>
              <a:rPr lang="ru-RU" dirty="0" smtClean="0"/>
              <a:t>Основной контингент - финансовые </a:t>
            </a:r>
            <a:r>
              <a:rPr lang="ru-RU" dirty="0" smtClean="0"/>
              <a:t>подразделения нефинансовых  </a:t>
            </a:r>
            <a:r>
              <a:rPr lang="ru-RU" dirty="0" smtClean="0"/>
              <a:t>корпораций. Так как метод прост и нагляден, его использование </a:t>
            </a:r>
            <a:r>
              <a:rPr lang="ru-RU" dirty="0" smtClean="0"/>
              <a:t>под </a:t>
            </a:r>
            <a:r>
              <a:rPr lang="ru-RU" dirty="0" smtClean="0"/>
              <a:t>силу </a:t>
            </a:r>
          </a:p>
          <a:p>
            <a:r>
              <a:rPr lang="ru-RU" dirty="0" smtClean="0"/>
              <a:t>лицам, не имеющим экономического образования, в частности, директорам, владельцам </a:t>
            </a:r>
            <a:r>
              <a:rPr lang="ru-RU" dirty="0" smtClean="0"/>
              <a:t>корпорацией. </a:t>
            </a:r>
            <a:endParaRPr lang="ru-RU" dirty="0" smtClean="0"/>
          </a:p>
          <a:p>
            <a:r>
              <a:rPr lang="ru-RU" dirty="0" smtClean="0"/>
              <a:t>Но все же лучше, когда с ним работают профессиональные финансисты. А им рекомендуется более глубоко погрузиться </a:t>
            </a:r>
          </a:p>
          <a:p>
            <a:r>
              <a:rPr lang="ru-RU" dirty="0" smtClean="0"/>
              <a:t>в теорию, а еще лучше - поучаствовать в учебном процессе. Об этом - на сайте метода.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0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Финансовый оборот – циклическое движение активов корпорации через 4 фазы (участка) ее бизнес-процесса: </a:t>
            </a:r>
            <a:r>
              <a:rPr lang="ru-RU" dirty="0" smtClean="0"/>
              <a:t>производство, продажи, монетизация и обеспечение. Каждый участок объявлен фондом. Это - фондовая сеть </a:t>
            </a:r>
            <a:r>
              <a:rPr lang="ru-RU" dirty="0" smtClean="0"/>
              <a:t>корпорации. </a:t>
            </a:r>
            <a:endParaRPr lang="ru-RU" dirty="0" smtClean="0"/>
          </a:p>
          <a:p>
            <a:r>
              <a:rPr lang="ru-RU" dirty="0" smtClean="0"/>
              <a:t>На основе </a:t>
            </a:r>
            <a:r>
              <a:rPr lang="ru-RU" dirty="0" smtClean="0"/>
              <a:t>отчетности корпорации рассчитываются параметры каждого из фондов - </a:t>
            </a:r>
            <a:r>
              <a:rPr lang="ru-RU" dirty="0" smtClean="0"/>
              <a:t>запасы активов и величины (модули) финансовых потоков. </a:t>
            </a:r>
          </a:p>
          <a:p>
            <a:r>
              <a:rPr lang="ru-RU" dirty="0" smtClean="0"/>
              <a:t>На их основе рассчитываются показатели, характеризующие состояние каждого из участков бизнес-процесса, а также их взаимодействие. </a:t>
            </a:r>
          </a:p>
          <a:p>
            <a:r>
              <a:rPr lang="ru-RU" dirty="0" smtClean="0"/>
              <a:t>Сама </a:t>
            </a:r>
            <a:r>
              <a:rPr lang="ru-RU" dirty="0" smtClean="0"/>
              <a:t>схема очень наглядна. </a:t>
            </a:r>
            <a:r>
              <a:rPr lang="ru-RU" dirty="0" smtClean="0"/>
              <a:t>Она </a:t>
            </a:r>
            <a:r>
              <a:rPr lang="ru-RU" dirty="0" smtClean="0"/>
              <a:t>позволяет легко увидеть многие важные показатели деятельности </a:t>
            </a:r>
            <a:r>
              <a:rPr lang="ru-RU" dirty="0" smtClean="0"/>
              <a:t>корпорации, </a:t>
            </a:r>
            <a:r>
              <a:rPr lang="ru-RU" dirty="0" smtClean="0"/>
              <a:t>а также связанные с ними аномалии – </a:t>
            </a:r>
            <a:r>
              <a:rPr lang="ru-RU" dirty="0" smtClean="0"/>
              <a:t>возможные </a:t>
            </a:r>
            <a:r>
              <a:rPr lang="ru-RU" dirty="0" smtClean="0"/>
              <a:t>проблемы. Поэтому может использоваться для информирования руководства </a:t>
            </a:r>
            <a:r>
              <a:rPr lang="ru-RU" dirty="0" smtClean="0"/>
              <a:t>корпорации и ее</a:t>
            </a:r>
            <a:r>
              <a:rPr lang="ru-RU" baseline="0" dirty="0" smtClean="0"/>
              <a:t> контрагентов </a:t>
            </a:r>
            <a:r>
              <a:rPr lang="ru-RU" dirty="0" smtClean="0"/>
              <a:t>о </a:t>
            </a:r>
            <a:r>
              <a:rPr lang="ru-RU" dirty="0" smtClean="0"/>
              <a:t>состоянии корпоративных финансов.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44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smtClean="0"/>
              <a:t>любого пользователя есть </a:t>
            </a:r>
            <a:r>
              <a:rPr lang="ru-RU" dirty="0" smtClean="0"/>
              <a:t>возможность использовать практические результаты реализации этого метода. </a:t>
            </a:r>
          </a:p>
          <a:p>
            <a:r>
              <a:rPr lang="ru-RU" dirty="0" smtClean="0"/>
              <a:t>Это </a:t>
            </a:r>
            <a:r>
              <a:rPr lang="ru-RU" dirty="0" smtClean="0"/>
              <a:t>– различные технологии мониторинга фондовой сети, </a:t>
            </a:r>
            <a:r>
              <a:rPr lang="ru-RU" dirty="0" smtClean="0"/>
              <a:t>описание метода в виде книги и статей, учебный процесс </a:t>
            </a:r>
            <a:r>
              <a:rPr lang="ru-RU" dirty="0" smtClean="0"/>
              <a:t>в </a:t>
            </a:r>
            <a:r>
              <a:rPr lang="ru-RU" dirty="0" smtClean="0"/>
              <a:t>форме повышения квалификации или получения различных видов высшего </a:t>
            </a:r>
            <a:r>
              <a:rPr lang="ru-RU" dirty="0" smtClean="0"/>
              <a:t>экономического образования в </a:t>
            </a:r>
            <a:r>
              <a:rPr lang="ru-RU" dirty="0" smtClean="0"/>
              <a:t>Московском авиационном институте. </a:t>
            </a:r>
          </a:p>
          <a:p>
            <a:r>
              <a:rPr lang="ru-RU" dirty="0" smtClean="0"/>
              <a:t>Подробнее - на сайте метода.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3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Достоинством варианта с публичной отчетностью является возможность мониторинга финансового оборота любой корпорации, раскрывающей свою годовую финансовую  отчетность.  Технология предусматривает ручной ввод данных Бухгалтерского баланса, Отчета о финансовых результатах с браузера пользователя. Построение</a:t>
            </a:r>
            <a:r>
              <a:rPr lang="ru-RU" baseline="0" dirty="0" smtClean="0"/>
              <a:t> фондовой сети, определение ее показателей осуществляется специализированным порталом, расположенным на удаленном сервере. Данные возвращаются пользователю в виде файла </a:t>
            </a:r>
            <a:r>
              <a:rPr lang="en-US" baseline="0" dirty="0" smtClean="0"/>
              <a:t>HTML</a:t>
            </a:r>
            <a:r>
              <a:rPr lang="ru-RU" baseline="0" dirty="0" smtClean="0"/>
              <a:t>, содержащего графические схемы и таблицы с показателями.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0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Достоинством варианта с оперативной бухгалтерской отчетностью является возможность более обширного анализа различных аспектов деятельности корпорации за любой период.  Технология предусматривает использование внешней обработки в системе 1С: Бухгалтерия 8.3.  Из информационной базы создается</a:t>
            </a:r>
            <a:r>
              <a:rPr lang="ru-RU" baseline="0" dirty="0" smtClean="0"/>
              <a:t> выборка. На ее основе специализированным порталом, расположенным на удаленном сервере, осуществляется п</a:t>
            </a:r>
            <a:r>
              <a:rPr lang="ru-RU" dirty="0" smtClean="0"/>
              <a:t>остроение</a:t>
            </a:r>
            <a:r>
              <a:rPr lang="ru-RU" baseline="0" dirty="0" smtClean="0"/>
              <a:t> фондовой сети, определение ее показателей. Данные возвращаются пользователю в виде отчета, содержащего графические схемы и таблицы с показателями.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7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Схема фондовой сети - основной элемент метода. Изображение сети - в центе схемы. Ее верхняя и нижняя части - наименования </a:t>
            </a:r>
          </a:p>
          <a:p>
            <a:r>
              <a:rPr lang="ru-RU" dirty="0" smtClean="0"/>
              <a:t>финансовых потоков. Четыре прямоугольника - фонды. В каждом - его название. Оно может немного </a:t>
            </a:r>
            <a:r>
              <a:rPr lang="ru-RU" dirty="0" smtClean="0"/>
              <a:t>различаться в зависимости от варианта технологии мониторинга. Зеленые </a:t>
            </a:r>
            <a:r>
              <a:rPr lang="ru-RU" dirty="0" smtClean="0"/>
              <a:t>стрелки - финансовые потоки внутрисетевого оборота. Они соединяют фонды. Оранжевые стрелки - внешние потоки. </a:t>
            </a:r>
            <a:r>
              <a:rPr lang="ru-RU" dirty="0" smtClean="0"/>
              <a:t>Они связывают </a:t>
            </a:r>
            <a:r>
              <a:rPr lang="ru-RU" dirty="0" smtClean="0"/>
              <a:t>сеть с другими </a:t>
            </a:r>
            <a:r>
              <a:rPr lang="ru-RU" dirty="0" smtClean="0"/>
              <a:t>субъектами. </a:t>
            </a:r>
            <a:r>
              <a:rPr lang="ru-RU" dirty="0" smtClean="0"/>
              <a:t>Числа рядом с потоками - их величины (модули). Число над прямоугольником – </a:t>
            </a:r>
          </a:p>
          <a:p>
            <a:r>
              <a:rPr lang="ru-RU" dirty="0" smtClean="0"/>
              <a:t>запас активов на начало периода. Под прямоугольником - запас наконец периода. </a:t>
            </a:r>
          </a:p>
          <a:p>
            <a:r>
              <a:rPr lang="ru-RU" dirty="0" smtClean="0"/>
              <a:t>По фондам распределены все активы </a:t>
            </a:r>
            <a:r>
              <a:rPr lang="ru-RU" dirty="0" smtClean="0"/>
              <a:t>корпорации. </a:t>
            </a:r>
            <a:r>
              <a:rPr lang="ru-RU" dirty="0" smtClean="0"/>
              <a:t>В фонде "Производство" - </a:t>
            </a:r>
            <a:r>
              <a:rPr lang="ru-RU" dirty="0" smtClean="0"/>
              <a:t>внеоборотные </a:t>
            </a:r>
            <a:r>
              <a:rPr lang="ru-RU" dirty="0" smtClean="0"/>
              <a:t>и часть </a:t>
            </a:r>
            <a:r>
              <a:rPr lang="ru-RU" dirty="0" smtClean="0"/>
              <a:t>оборотных активов. В </a:t>
            </a:r>
            <a:r>
              <a:rPr lang="ru-RU" dirty="0" smtClean="0"/>
              <a:t>фонде "Рынок сбыта" ("Продажи") - дебиторская задолженность покупателей и заказчиков. В фонде "Рынок капитала" ("Монетизация") – </a:t>
            </a:r>
          </a:p>
          <a:p>
            <a:r>
              <a:rPr lang="ru-RU" dirty="0" smtClean="0"/>
              <a:t>финансовые активы. В фонде "Рынок обеспечения" ("Обеспечение") - дебиторская задолженность поставщиков и подрядчиков. </a:t>
            </a:r>
          </a:p>
          <a:p>
            <a:r>
              <a:rPr lang="ru-RU" dirty="0" smtClean="0"/>
              <a:t>Все числовые параметры </a:t>
            </a:r>
            <a:r>
              <a:rPr lang="ru-RU" dirty="0" smtClean="0"/>
              <a:t>сети определены </a:t>
            </a:r>
            <a:r>
              <a:rPr lang="ru-RU" dirty="0" smtClean="0"/>
              <a:t>по </a:t>
            </a:r>
            <a:r>
              <a:rPr lang="ru-RU" dirty="0" smtClean="0"/>
              <a:t>отчетности корпорации, </a:t>
            </a:r>
            <a:r>
              <a:rPr lang="ru-RU" dirty="0" smtClean="0"/>
              <a:t>поэтому полностью сбалансированы и реальны.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1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Каждый фонд связан с определенной фазой бизнес-процесса. Например, фонд "Рынок сбыта" ("Продажи") </a:t>
            </a:r>
            <a:r>
              <a:rPr lang="ru-RU" dirty="0" smtClean="0"/>
              <a:t>отражает </a:t>
            </a:r>
            <a:r>
              <a:rPr lang="ru-RU" dirty="0" smtClean="0"/>
              <a:t>торгово-сбытовую деятельность. На представленном слева фрагменте сети с предыдущего слайда видно, </a:t>
            </a:r>
            <a:r>
              <a:rPr lang="ru-RU" dirty="0" smtClean="0"/>
              <a:t>что </a:t>
            </a:r>
            <a:r>
              <a:rPr lang="ru-RU" dirty="0" smtClean="0"/>
              <a:t>в начале периода дебиторская задолженность покупателей составляла 39539. К концу периода она увеличилась до 48947. Это - плохо. </a:t>
            </a:r>
          </a:p>
          <a:p>
            <a:r>
              <a:rPr lang="ru-RU" dirty="0" smtClean="0"/>
              <a:t>Поставки покупателям в течение периода (отгрузка продукции) - 535566. Поступления от покупателей (оплата) - значительно меньше - 492106. Это - тоже плохо. </a:t>
            </a:r>
          </a:p>
          <a:p>
            <a:r>
              <a:rPr lang="ru-RU" dirty="0" smtClean="0"/>
              <a:t>В состав поступлений включены небольшие авансы покупателей - 522. </a:t>
            </a:r>
            <a:r>
              <a:rPr lang="ru-RU" dirty="0" smtClean="0"/>
              <a:t>Этот поток тоже связан с рядом рисков. Финансовый </a:t>
            </a:r>
            <a:r>
              <a:rPr lang="ru-RU" dirty="0" smtClean="0"/>
              <a:t>результат - капитализация убытка - 34574. Плохо и это. </a:t>
            </a:r>
          </a:p>
          <a:p>
            <a:r>
              <a:rPr lang="ru-RU" dirty="0" smtClean="0"/>
              <a:t>На слайде справа - показатели, рассчитанные на основе этих параметров. Потенциал - общая величина активов, которой </a:t>
            </a:r>
            <a:r>
              <a:rPr lang="ru-RU" dirty="0" smtClean="0"/>
              <a:t>располагала корпорация </a:t>
            </a:r>
            <a:endParaRPr lang="ru-RU" dirty="0" smtClean="0"/>
          </a:p>
          <a:p>
            <a:r>
              <a:rPr lang="ru-RU" dirty="0" smtClean="0"/>
              <a:t>в этой фазе бизнес-процесса (объем ее финансирования). Это -  575627. Также это - наибольший результат, который может поступить </a:t>
            </a:r>
          </a:p>
          <a:p>
            <a:r>
              <a:rPr lang="ru-RU" dirty="0" smtClean="0"/>
              <a:t>в следующую фазу </a:t>
            </a:r>
            <a:r>
              <a:rPr lang="ru-RU" dirty="0" smtClean="0"/>
              <a:t>бизнес-процесса («Монетизация») в виде платежных средств. </a:t>
            </a:r>
            <a:r>
              <a:rPr lang="ru-RU" dirty="0" smtClean="0"/>
              <a:t>Но </a:t>
            </a:r>
            <a:r>
              <a:rPr lang="ru-RU" dirty="0" smtClean="0"/>
              <a:t>реальный результат</a:t>
            </a:r>
            <a:r>
              <a:rPr lang="ru-RU" dirty="0" smtClean="0"/>
              <a:t>, поступивший в следующую </a:t>
            </a:r>
            <a:r>
              <a:rPr lang="ru-RU" dirty="0" smtClean="0"/>
              <a:t>фазу, </a:t>
            </a:r>
            <a:r>
              <a:rPr lang="ru-RU" dirty="0" smtClean="0"/>
              <a:t>существенно меньше - 492106. </a:t>
            </a:r>
          </a:p>
          <a:p>
            <a:r>
              <a:rPr lang="ru-RU" dirty="0" smtClean="0"/>
              <a:t>Их соотношение - коэффициент использования потенциала характеризует полезную эффективность на этом участке бизнес-процесса - 0,855. </a:t>
            </a:r>
          </a:p>
          <a:p>
            <a:r>
              <a:rPr lang="ru-RU" dirty="0" smtClean="0"/>
              <a:t>То есть каждый рубль, инвестированный </a:t>
            </a:r>
            <a:r>
              <a:rPr lang="ru-RU" dirty="0" smtClean="0"/>
              <a:t>корпорацией в </a:t>
            </a:r>
            <a:r>
              <a:rPr lang="ru-RU" dirty="0" smtClean="0"/>
              <a:t>торгово-сбытовую деятельность в исследуемом периоде, </a:t>
            </a:r>
            <a:r>
              <a:rPr lang="ru-RU" dirty="0" smtClean="0"/>
              <a:t>обеспечил ей поступление 85,5 </a:t>
            </a:r>
            <a:r>
              <a:rPr lang="ru-RU" dirty="0" smtClean="0"/>
              <a:t>копеек платежных средств. </a:t>
            </a:r>
          </a:p>
          <a:p>
            <a:r>
              <a:rPr lang="ru-RU" dirty="0" smtClean="0"/>
              <a:t>Внешние оттоки считаются утратой активов по различным </a:t>
            </a:r>
            <a:r>
              <a:rPr lang="ru-RU" dirty="0" smtClean="0"/>
              <a:t>причинам. </a:t>
            </a:r>
            <a:r>
              <a:rPr lang="ru-RU" dirty="0" smtClean="0"/>
              <a:t>Все эти показатели важны для управления корпоративными финансами </a:t>
            </a:r>
            <a:r>
              <a:rPr lang="ru-RU" dirty="0" smtClean="0"/>
              <a:t>и </a:t>
            </a:r>
            <a:r>
              <a:rPr lang="ru-RU" dirty="0" smtClean="0"/>
              <a:t>представляют несомненный интерес для </a:t>
            </a:r>
            <a:r>
              <a:rPr lang="ru-RU" dirty="0" smtClean="0"/>
              <a:t>контрагентов и руководителей корпорации.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 smtClean="0"/>
              <a:t>«подозрительные»</a:t>
            </a:r>
            <a:r>
              <a:rPr lang="ru-RU" baseline="0" dirty="0" smtClean="0"/>
              <a:t> </a:t>
            </a:r>
            <a:r>
              <a:rPr lang="ru-RU" dirty="0" smtClean="0"/>
              <a:t>элементы схемы называются </a:t>
            </a:r>
            <a:r>
              <a:rPr lang="ru-RU" dirty="0" smtClean="0"/>
              <a:t>аномалиями финансового оборота. Подлежат тщательному </a:t>
            </a:r>
            <a:r>
              <a:rPr lang="ru-RU" dirty="0" smtClean="0"/>
              <a:t>исследованию и, при необходимости,  устранению</a:t>
            </a:r>
            <a:r>
              <a:rPr lang="ru-RU" baseline="0" dirty="0" smtClean="0"/>
              <a:t> </a:t>
            </a:r>
            <a:r>
              <a:rPr lang="ru-RU" dirty="0" smtClean="0"/>
              <a:t>обусловивших </a:t>
            </a:r>
            <a:r>
              <a:rPr lang="ru-RU" dirty="0" smtClean="0"/>
              <a:t>их причин. По остальным фондам сети (производству, монетизации, обеспечению) </a:t>
            </a:r>
            <a:r>
              <a:rPr lang="ru-RU" dirty="0" smtClean="0"/>
              <a:t>выполняются аналогичные процедуры.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2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Потенциал, результат и их соотношение целесообразно применять для оценки каждой фазы бизнес-процесса. </a:t>
            </a:r>
          </a:p>
          <a:p>
            <a:r>
              <a:rPr lang="ru-RU" dirty="0" smtClean="0"/>
              <a:t>Эталоном для сравнения могут быть эти показатели конкурентов, средние по отрасли, региону, другого периода, плановые и т.п. </a:t>
            </a:r>
          </a:p>
          <a:p>
            <a:r>
              <a:rPr lang="ru-RU" dirty="0" smtClean="0"/>
              <a:t>На слайде </a:t>
            </a:r>
            <a:r>
              <a:rPr lang="ru-RU" dirty="0" smtClean="0"/>
              <a:t>в качестве примера представлена </a:t>
            </a:r>
            <a:r>
              <a:rPr lang="ru-RU" dirty="0" smtClean="0"/>
              <a:t>динамика этих показателей </a:t>
            </a:r>
            <a:r>
              <a:rPr lang="ru-RU" dirty="0" smtClean="0"/>
              <a:t>металлургической корпорации в </a:t>
            </a:r>
            <a:r>
              <a:rPr lang="ru-RU" dirty="0" smtClean="0"/>
              <a:t>течение  четырех лет. </a:t>
            </a:r>
          </a:p>
          <a:p>
            <a:r>
              <a:rPr lang="ru-RU" dirty="0" smtClean="0"/>
              <a:t>Видно, что полезная эффективность торгово-сбытовой деятельности неуклонно снижалась, что, естественно, является аномалией. </a:t>
            </a:r>
          </a:p>
          <a:p>
            <a:r>
              <a:rPr lang="ru-RU" dirty="0" smtClean="0"/>
              <a:t>Ценная особенность показателя полезной эффективности в том, что он учитывает влияние всех остальных показателей фазы, </a:t>
            </a:r>
          </a:p>
          <a:p>
            <a:r>
              <a:rPr lang="ru-RU" dirty="0" smtClean="0"/>
              <a:t>приведенных в этой таблице. Его целесообразно  считать критериальным. </a:t>
            </a:r>
            <a:r>
              <a:rPr lang="ru-RU" dirty="0" smtClean="0"/>
              <a:t>Есть </a:t>
            </a:r>
            <a:r>
              <a:rPr lang="ru-RU" dirty="0" smtClean="0"/>
              <a:t>метод факторного анализа, который раскрывает это влияние. </a:t>
            </a:r>
            <a:endParaRPr lang="ru-RU" dirty="0" smtClean="0"/>
          </a:p>
          <a:p>
            <a:r>
              <a:rPr lang="ru-RU" dirty="0" smtClean="0"/>
              <a:t>По остальным фазам финансового оборота представляются аналогичные данные.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4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Один из примеров качественного анализа в той же фазе «Рынок сбыта» («Продажи»). Одновременный прирост дебиторской и кредиторской задолженности. Означает </a:t>
            </a:r>
            <a:r>
              <a:rPr lang="ru-RU" dirty="0" smtClean="0"/>
              <a:t>выпуск и </a:t>
            </a:r>
            <a:r>
              <a:rPr lang="ru-RU" dirty="0" smtClean="0"/>
              <a:t>поставку на </a:t>
            </a:r>
            <a:r>
              <a:rPr lang="ru-RU" dirty="0" smtClean="0"/>
              <a:t>рынок сбыта продукции, которая плохо оплачивается покупателями, и в то же время </a:t>
            </a:r>
            <a:r>
              <a:rPr lang="ru-RU" dirty="0" smtClean="0"/>
              <a:t>отсутствие производства </a:t>
            </a:r>
            <a:r>
              <a:rPr lang="ru-RU" dirty="0" smtClean="0"/>
              <a:t>и </a:t>
            </a:r>
            <a:r>
              <a:rPr lang="ru-RU" dirty="0" smtClean="0"/>
              <a:t>поставки такой </a:t>
            </a:r>
            <a:r>
              <a:rPr lang="ru-RU" dirty="0" smtClean="0"/>
              <a:t>продукции, на которую существует </a:t>
            </a:r>
            <a:r>
              <a:rPr lang="ru-RU" dirty="0" smtClean="0"/>
              <a:t>платежеспособный </a:t>
            </a:r>
            <a:r>
              <a:rPr lang="ru-RU" dirty="0" smtClean="0"/>
              <a:t>спрос. </a:t>
            </a:r>
          </a:p>
          <a:p>
            <a:r>
              <a:rPr lang="ru-RU" dirty="0" smtClean="0"/>
              <a:t>Красными </a:t>
            </a:r>
            <a:r>
              <a:rPr lang="ru-RU" dirty="0" smtClean="0"/>
              <a:t>стрелками отмечено нарастание дебиторской задолженности покупателей, то есть не оплата ими </a:t>
            </a:r>
            <a:r>
              <a:rPr lang="ru-RU" dirty="0" smtClean="0"/>
              <a:t>с 39539 до 48947 продукции</a:t>
            </a:r>
            <a:r>
              <a:rPr lang="ru-RU" dirty="0" smtClean="0"/>
              <a:t>, </a:t>
            </a:r>
            <a:r>
              <a:rPr lang="ru-RU" dirty="0" smtClean="0"/>
              <a:t>произведенной корпорацией и поставленной </a:t>
            </a:r>
            <a:r>
              <a:rPr lang="ru-RU" dirty="0" smtClean="0"/>
              <a:t>на </a:t>
            </a:r>
            <a:r>
              <a:rPr lang="ru-RU" dirty="0" smtClean="0"/>
              <a:t>рынок.  </a:t>
            </a:r>
            <a:r>
              <a:rPr lang="ru-RU" dirty="0" smtClean="0"/>
              <a:t>В то же время корпорация не произвела, поэтому покупатели </a:t>
            </a:r>
            <a:r>
              <a:rPr lang="ru-RU" dirty="0" smtClean="0"/>
              <a:t>вынуждены авансировать </a:t>
            </a:r>
            <a:endParaRPr lang="ru-RU" dirty="0" smtClean="0"/>
          </a:p>
          <a:p>
            <a:r>
              <a:rPr lang="ru-RU" dirty="0" smtClean="0"/>
              <a:t>продукцию (синяя стрелка) </a:t>
            </a:r>
            <a:r>
              <a:rPr lang="ru-RU" dirty="0" smtClean="0"/>
              <a:t>стоимостью 522.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99B5-A04B-49FC-86E4-23AA84FB72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7A60-4DA6-4E32-A45B-2B328236F146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21-1BDF-4E56-8C6D-B0449710C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0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7A60-4DA6-4E32-A45B-2B328236F146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21-1BDF-4E56-8C6D-B0449710C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2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7A60-4DA6-4E32-A45B-2B328236F146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21-1BDF-4E56-8C6D-B0449710C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9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7A60-4DA6-4E32-A45B-2B328236F146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21-1BDF-4E56-8C6D-B0449710C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3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7A60-4DA6-4E32-A45B-2B328236F146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21-1BDF-4E56-8C6D-B0449710C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5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7A60-4DA6-4E32-A45B-2B328236F146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21-1BDF-4E56-8C6D-B0449710C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3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7A60-4DA6-4E32-A45B-2B328236F146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21-1BDF-4E56-8C6D-B0449710C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7A60-4DA6-4E32-A45B-2B328236F146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21-1BDF-4E56-8C6D-B0449710C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9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7A60-4DA6-4E32-A45B-2B328236F146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21-1BDF-4E56-8C6D-B0449710C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34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7A60-4DA6-4E32-A45B-2B328236F146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21-1BDF-4E56-8C6D-B0449710C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8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7A60-4DA6-4E32-A45B-2B328236F146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21-1BDF-4E56-8C6D-B0449710C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4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7A60-4DA6-4E32-A45B-2B328236F146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3721-1BDF-4E56-8C6D-B0449710C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9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s-net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s-net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7"/>
            <a:ext cx="7774632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Фондовая сеть корпорации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www.funds-net.ru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0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Фондовая сеть </a:t>
            </a:r>
            <a:r>
              <a:rPr lang="ru-RU" sz="3200" dirty="0" smtClean="0"/>
              <a:t>корпорации по </a:t>
            </a:r>
            <a:r>
              <a:rPr lang="ru-RU" sz="3200" dirty="0" smtClean="0"/>
              <a:t>производству парфюмерии</a:t>
            </a:r>
            <a:endParaRPr lang="ru-RU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632848" cy="506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7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Дифференциация финансовой деятельности на ординарную и трансформирующую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23" y="1484784"/>
            <a:ext cx="866826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851920" y="2636912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827584" y="3861048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Трансформирующая деятельность </a:t>
            </a:r>
            <a:r>
              <a:rPr lang="ru-RU" sz="2000" b="1" dirty="0" smtClean="0">
                <a:solidFill>
                  <a:prstClr val="black"/>
                </a:solidFill>
              </a:rPr>
              <a:t>корпорации по </a:t>
            </a:r>
            <a:r>
              <a:rPr lang="ru-RU" sz="2000" b="1" dirty="0" smtClean="0">
                <a:solidFill>
                  <a:prstClr val="black"/>
                </a:solidFill>
              </a:rPr>
              <a:t>производству парфюмерии.</a:t>
            </a:r>
            <a:br>
              <a:rPr lang="ru-RU" sz="2000" b="1" dirty="0" smtClean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Основная аномалия</a:t>
            </a:r>
            <a:r>
              <a:rPr lang="ru-RU" sz="2000" dirty="0">
                <a:solidFill>
                  <a:prstClr val="black"/>
                </a:solidFill>
              </a:rPr>
              <a:t>: привлеченные активы – в убыток и в прирост дебиторской задолженности</a:t>
            </a:r>
            <a:endParaRPr lang="ru-RU" sz="2000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6772"/>
            <a:ext cx="8064896" cy="534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1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Трансформирующая деятельность </a:t>
            </a:r>
            <a:r>
              <a:rPr lang="ru-RU" sz="2000" b="1" dirty="0" smtClean="0"/>
              <a:t>машиностроительной корпорации.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Основная аномалия: привлеченные займы – в убыток</a:t>
            </a:r>
            <a:endParaRPr lang="ru-RU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2" y="1196752"/>
            <a:ext cx="8563002" cy="52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5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Трансформирующая деятельность </a:t>
            </a:r>
            <a:r>
              <a:rPr lang="ru-RU" sz="2000" b="1" dirty="0" smtClean="0"/>
              <a:t>крупного металлургического </a:t>
            </a:r>
            <a:r>
              <a:rPr lang="ru-RU" sz="2000" b="1" dirty="0" smtClean="0"/>
              <a:t>холдинга.</a:t>
            </a:r>
            <a:br>
              <a:rPr lang="ru-RU" sz="2000" b="1" dirty="0" smtClean="0"/>
            </a:br>
            <a:r>
              <a:rPr lang="ru-RU" sz="2000" dirty="0" smtClean="0"/>
              <a:t>Основная аномалия: вывод владельцами высоколиквидных активов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2" y="1412776"/>
            <a:ext cx="89513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0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Трансформирующая деятельность крупного универсального магазина.</a:t>
            </a:r>
            <a:br>
              <a:rPr lang="ru-RU" sz="2000" b="1" dirty="0" smtClean="0"/>
            </a:br>
            <a:r>
              <a:rPr lang="ru-RU" sz="2000" dirty="0" smtClean="0"/>
              <a:t> Основная аномалия: вывод активов вместо восстановления товарного запаса.</a:t>
            </a:r>
            <a:endParaRPr lang="ru-RU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9" y="1420031"/>
            <a:ext cx="8150005" cy="53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6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Трансформирующая деятельность </a:t>
            </a:r>
            <a:r>
              <a:rPr lang="ru-RU" sz="2000" b="1" dirty="0" smtClean="0"/>
              <a:t>металлургической корпорации.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Основная аномалия:  дорогой кредит – в дешевые запасы финансовых активов</a:t>
            </a:r>
            <a:endParaRPr lang="ru-RU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6217"/>
            <a:ext cx="8280920" cy="522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2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Фондовая сеть </a:t>
            </a:r>
            <a:r>
              <a:rPr lang="ru-RU" sz="2000" b="1" dirty="0" smtClean="0"/>
              <a:t>условной корпорации, созданная на основе оперативной бухгалтерской отчетности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3" y="1600200"/>
            <a:ext cx="77535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3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Сфера применения метода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Преимущественное целевое назначение метода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solidFill>
            <a:srgbClr val="FFFFCC"/>
          </a:solidFill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Задачи, при решении которых может применяться метод</a:t>
            </a: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- управленческий анализ,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финансовый анализ,</a:t>
            </a:r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dirty="0" smtClean="0"/>
              <a:t>финансовое планирование,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- моделирование </a:t>
            </a:r>
            <a:r>
              <a:rPr lang="ru-RU" sz="2000" dirty="0"/>
              <a:t>последствий управленческих решений,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 экономическое стимулирование,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антикризисное управление,</a:t>
            </a:r>
          </a:p>
          <a:p>
            <a:pPr marL="0" indent="0">
              <a:buNone/>
            </a:pPr>
            <a:r>
              <a:rPr lang="ru-RU" sz="2000" dirty="0" smtClean="0"/>
              <a:t>- обоснование </a:t>
            </a:r>
            <a:r>
              <a:rPr lang="ru-RU" sz="2000" dirty="0"/>
              <a:t>займов</a:t>
            </a:r>
            <a:r>
              <a:rPr lang="ru-RU" sz="2000" dirty="0" smtClean="0"/>
              <a:t>,</a:t>
            </a:r>
          </a:p>
          <a:p>
            <a:pPr marL="0" indent="0">
              <a:buNone/>
            </a:pPr>
            <a:r>
              <a:rPr lang="ru-RU" sz="2000" dirty="0" smtClean="0"/>
              <a:t>- мониторинг  состояния контрагентов,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бережливое </a:t>
            </a:r>
            <a:r>
              <a:rPr lang="ru-RU" sz="2000" dirty="0" smtClean="0"/>
              <a:t>производство.</a:t>
            </a:r>
            <a:endParaRPr lang="ru-RU" sz="2000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25" y="2348880"/>
            <a:ext cx="3409450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1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69557" y="404664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Основные пользователи метода</a:t>
            </a:r>
            <a:endParaRPr lang="ru-RU" sz="32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39014" y="1124744"/>
            <a:ext cx="878497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Профиль</a:t>
            </a:r>
            <a:r>
              <a:rPr lang="ru-RU" sz="2000" dirty="0"/>
              <a:t> деятельности корпорации: </a:t>
            </a:r>
            <a:r>
              <a:rPr lang="ru-RU" sz="2000" dirty="0" smtClean="0"/>
              <a:t>нефинансовые корпорации </a:t>
            </a:r>
            <a:r>
              <a:rPr lang="ru-RU" sz="2000" b="1" dirty="0" smtClean="0"/>
              <a:t>- </a:t>
            </a:r>
            <a:r>
              <a:rPr lang="ru-RU" sz="2000" dirty="0" smtClean="0"/>
              <a:t>производство</a:t>
            </a:r>
            <a:r>
              <a:rPr lang="ru-RU" sz="2000" dirty="0"/>
              <a:t>, наука, торговля, сервис, </a:t>
            </a:r>
            <a:r>
              <a:rPr lang="ru-RU" sz="2000" dirty="0" smtClean="0"/>
              <a:t>ИТ, транспорт</a:t>
            </a:r>
            <a:r>
              <a:rPr lang="ru-RU" sz="2000" dirty="0"/>
              <a:t>, </a:t>
            </a:r>
            <a:r>
              <a:rPr lang="ru-RU" sz="2000" dirty="0" smtClean="0"/>
              <a:t>строительство,</a:t>
            </a:r>
            <a:r>
              <a:rPr lang="en-US" sz="2000" dirty="0" smtClean="0"/>
              <a:t> </a:t>
            </a:r>
            <a:r>
              <a:rPr lang="ru-RU" sz="2000" dirty="0" smtClean="0"/>
              <a:t>...(кроме </a:t>
            </a:r>
            <a:r>
              <a:rPr lang="ru-RU" sz="2000" dirty="0"/>
              <a:t>бюджетных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r>
              <a:rPr lang="ru-RU" sz="2000" b="1" dirty="0" smtClean="0"/>
              <a:t>Пользователи</a:t>
            </a:r>
            <a:r>
              <a:rPr lang="ru-RU" sz="2000" dirty="0" smtClean="0"/>
              <a:t>:  1) </a:t>
            </a:r>
            <a:r>
              <a:rPr lang="ru-RU" sz="2000" dirty="0" smtClean="0"/>
              <a:t>внешние</a:t>
            </a:r>
            <a:r>
              <a:rPr lang="ru-RU" sz="2000" dirty="0"/>
              <a:t>. </a:t>
            </a:r>
            <a:r>
              <a:rPr lang="ru-RU" sz="2000" dirty="0" smtClean="0"/>
              <a:t>2) внутрикорпоративные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Внешние пользователи</a:t>
            </a:r>
            <a:r>
              <a:rPr lang="ru-RU" sz="2000" dirty="0" smtClean="0"/>
              <a:t>: финансовые аналитики контрагентов , банков, консалтинговых фирм и т.п.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 smtClean="0"/>
              <a:t>Внутрикорпоративные пользователи:</a:t>
            </a:r>
            <a:endParaRPr lang="ru-RU" sz="2000" b="1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31" y="3645024"/>
            <a:ext cx="84719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2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4536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Назначение </a:t>
            </a:r>
            <a:r>
              <a:rPr lang="ru-RU" b="1" dirty="0"/>
              <a:t>метода:</a:t>
            </a:r>
          </a:p>
          <a:p>
            <a:pPr marL="0" indent="0">
              <a:buNone/>
            </a:pPr>
            <a:r>
              <a:rPr lang="ru-RU" dirty="0" smtClean="0"/>
              <a:t>- представление </a:t>
            </a:r>
            <a:r>
              <a:rPr lang="ru-RU" dirty="0" smtClean="0"/>
              <a:t>финансового оборота </a:t>
            </a:r>
            <a:r>
              <a:rPr lang="ru-RU" dirty="0"/>
              <a:t>в виде графической </a:t>
            </a:r>
            <a:r>
              <a:rPr lang="ru-RU" dirty="0" smtClean="0"/>
              <a:t>схемы </a:t>
            </a:r>
            <a:r>
              <a:rPr lang="ru-RU" dirty="0"/>
              <a:t>наиболее удобной для анализа и принятия управленческих решений высшими менеджерами </a:t>
            </a:r>
            <a:r>
              <a:rPr lang="ru-RU" dirty="0" smtClean="0"/>
              <a:t>корпорации (генеральным</a:t>
            </a:r>
            <a:r>
              <a:rPr lang="ru-RU" dirty="0"/>
              <a:t>, финансовым директором), </a:t>
            </a:r>
            <a:r>
              <a:rPr lang="ru-RU" dirty="0" smtClean="0"/>
              <a:t>ее владельцами, а также ее контрагентами;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- количественная </a:t>
            </a:r>
            <a:r>
              <a:rPr lang="ru-RU" dirty="0" smtClean="0"/>
              <a:t>и качественная оценка </a:t>
            </a:r>
            <a:r>
              <a:rPr lang="ru-RU" dirty="0"/>
              <a:t>состояния каждой из фаз  </a:t>
            </a:r>
            <a:r>
              <a:rPr lang="ru-RU" dirty="0" smtClean="0"/>
              <a:t>финансового оборота </a:t>
            </a:r>
            <a:r>
              <a:rPr lang="ru-RU" dirty="0" smtClean="0"/>
              <a:t>в </a:t>
            </a:r>
            <a:r>
              <a:rPr lang="ru-RU" dirty="0"/>
              <a:t>отдельности, а также их </a:t>
            </a:r>
            <a:r>
              <a:rPr lang="ru-RU" dirty="0" smtClean="0"/>
              <a:t>взаимодействия.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Особенность метода: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представление </a:t>
            </a:r>
            <a:r>
              <a:rPr lang="ru-RU" dirty="0" smtClean="0"/>
              <a:t>финансового оборота корпорации в </a:t>
            </a:r>
            <a:r>
              <a:rPr lang="ru-RU" dirty="0"/>
              <a:t>виде </a:t>
            </a:r>
            <a:r>
              <a:rPr lang="ru-RU" b="1" dirty="0"/>
              <a:t>фондовой сети</a:t>
            </a:r>
            <a:r>
              <a:rPr lang="ru-RU" dirty="0"/>
              <a:t> - </a:t>
            </a:r>
            <a:r>
              <a:rPr lang="ru-RU" dirty="0" smtClean="0"/>
              <a:t>совокупности </a:t>
            </a:r>
            <a:r>
              <a:rPr lang="ru-RU" dirty="0"/>
              <a:t>фондов, связанных финансовыми </a:t>
            </a:r>
            <a:r>
              <a:rPr lang="ru-RU" dirty="0" smtClean="0"/>
              <a:t>потоками. </a:t>
            </a:r>
            <a:r>
              <a:rPr lang="ru-RU" dirty="0"/>
              <a:t>Состав фондов соответствует  4 фазам </a:t>
            </a:r>
            <a:r>
              <a:rPr lang="ru-RU" dirty="0" smtClean="0"/>
              <a:t>бизнес-процесса </a:t>
            </a:r>
            <a:r>
              <a:rPr lang="ru-RU" dirty="0" smtClean="0"/>
              <a:t>нефинансовой корпорации: </a:t>
            </a:r>
            <a:r>
              <a:rPr lang="ru-RU" dirty="0" smtClean="0"/>
              <a:t>производство, сбыт (продажи), пребывание </a:t>
            </a:r>
            <a:r>
              <a:rPr lang="ru-RU" dirty="0"/>
              <a:t>дохода в монетизированной форме, </a:t>
            </a:r>
            <a:r>
              <a:rPr lang="ru-RU" dirty="0" smtClean="0"/>
              <a:t>обеспечение.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0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Практическая реализация метода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1. </a:t>
            </a:r>
            <a:r>
              <a:rPr lang="ru-RU" b="1" dirty="0" smtClean="0"/>
              <a:t>Технологии мониторинга: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1.1. на основе </a:t>
            </a:r>
            <a:r>
              <a:rPr lang="ru-RU" b="1" dirty="0" smtClean="0"/>
              <a:t>публичной </a:t>
            </a:r>
            <a:r>
              <a:rPr lang="ru-RU" b="1" dirty="0" smtClean="0"/>
              <a:t>финансовой </a:t>
            </a:r>
            <a:r>
              <a:rPr lang="ru-RU" dirty="0" smtClean="0"/>
              <a:t>отчетности корпорации 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1.2. на основе </a:t>
            </a:r>
            <a:r>
              <a:rPr lang="ru-RU" b="1" dirty="0" smtClean="0"/>
              <a:t>оперативной</a:t>
            </a:r>
            <a:r>
              <a:rPr lang="ru-RU" dirty="0" smtClean="0"/>
              <a:t> бухгалтерской отчетности (1С</a:t>
            </a:r>
            <a:r>
              <a:rPr lang="ru-RU" dirty="0" smtClean="0"/>
              <a:t>) корпорации.</a:t>
            </a:r>
            <a:endParaRPr lang="ru-RU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2. Подробное описание</a:t>
            </a:r>
            <a:r>
              <a:rPr lang="en-US" sz="2400" b="1" dirty="0" smtClean="0"/>
              <a:t> </a:t>
            </a:r>
            <a:r>
              <a:rPr lang="ru-RU" sz="2400" b="1" dirty="0" smtClean="0"/>
              <a:t>метода (книга, статьи, база данных).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3. Учебные дисциплины и возможность их изучения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dirty="0" smtClean="0"/>
              <a:t>Сайт </a:t>
            </a:r>
            <a:r>
              <a:rPr lang="ru-RU" sz="2400" dirty="0" smtClean="0"/>
              <a:t>метода: </a:t>
            </a:r>
            <a:r>
              <a:rPr lang="en-US" sz="2400" dirty="0" smtClean="0">
                <a:hlinkClick r:id="rId3"/>
              </a:rPr>
              <a:t>www.funds-net.ru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7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Технология мониторинга</a:t>
            </a:r>
            <a:br>
              <a:rPr lang="ru-RU" sz="3200" dirty="0" smtClean="0"/>
            </a:br>
            <a:r>
              <a:rPr lang="ru-RU" sz="2000" dirty="0" smtClean="0"/>
              <a:t>(вариант с публичной финансовой отчетностью)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28294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1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</a:rPr>
              <a:t>Технология мониторинга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(вариант с </a:t>
            </a:r>
            <a:r>
              <a:rPr lang="ru-RU" sz="2000" dirty="0" smtClean="0">
                <a:solidFill>
                  <a:prstClr val="black"/>
                </a:solidFill>
              </a:rPr>
              <a:t>оперативной бухгалтерской отчетностью</a:t>
            </a:r>
            <a:r>
              <a:rPr lang="ru-RU" sz="2000" dirty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9" y="1484784"/>
            <a:ext cx="855207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4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" y="1009025"/>
            <a:ext cx="9016432" cy="50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816" y="491568"/>
            <a:ext cx="867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 фондовой сети </a:t>
            </a:r>
            <a:r>
              <a:rPr lang="ru-RU" b="1" dirty="0" smtClean="0"/>
              <a:t>машиностроительной корпорации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699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Продуктивность торгово-сбытовой деятельности</a:t>
            </a:r>
            <a:endParaRPr lang="ru-RU" sz="32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6" y="1628800"/>
            <a:ext cx="829992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2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Динамика продуктивности торгово-сбытовой деятельности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363786"/>
              </p:ext>
            </p:extLst>
          </p:nvPr>
        </p:nvGraphicFramePr>
        <p:xfrm>
          <a:off x="899591" y="1772811"/>
          <a:ext cx="7200801" cy="3528396"/>
        </p:xfrm>
        <a:graphic>
          <a:graphicData uri="http://schemas.openxmlformats.org/drawingml/2006/table">
            <a:tbl>
              <a:tblPr firstRow="1" firstCol="1" bandRow="1"/>
              <a:tblGrid>
                <a:gridCol w="4022660"/>
                <a:gridCol w="766552"/>
                <a:gridCol w="765780"/>
                <a:gridCol w="765780"/>
                <a:gridCol w="880029"/>
              </a:tblGrid>
              <a:tr h="294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Показатель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2017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2018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2019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2020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1. Поставки покупателям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115812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117934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123732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133770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2. Поступления от покупателей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117360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114329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116654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126162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3. Капитализация прибыли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492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2047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4032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0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4. Капитализация убытка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0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0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0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10377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5. Авансы покупателей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423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0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0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0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6. Поставки в погашение полученных авансов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0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4971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165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172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7. Дебиторская задолженность покупателей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7.1. на начало периода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4140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3507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4188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15133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7.2. на конец периода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3507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4188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15133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12192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8. Торгово-сбытовой потенциал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120867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123488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131952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Arial"/>
                          <a:ea typeface="Calibri"/>
                        </a:rPr>
                        <a:t>148903</a:t>
                      </a:r>
                      <a:endParaRPr lang="ru-RU" sz="11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/>
                          <a:ea typeface="Calibri"/>
                        </a:rPr>
                        <a:t>9. Полезная эффективность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/>
                          <a:ea typeface="Calibri"/>
                        </a:rPr>
                        <a:t>0,971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/>
                          <a:ea typeface="Calibri"/>
                        </a:rPr>
                        <a:t>0,926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/>
                          <a:ea typeface="Calibri"/>
                        </a:rPr>
                        <a:t>0,884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/>
                          <a:ea typeface="Calibri"/>
                        </a:rPr>
                        <a:t>0,847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2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6" y="764704"/>
            <a:ext cx="359092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с вырезом 2"/>
          <p:cNvSpPr/>
          <p:nvPr/>
        </p:nvSpPr>
        <p:spPr>
          <a:xfrm rot="1552123">
            <a:off x="713688" y="2656612"/>
            <a:ext cx="576064" cy="43204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92712" y="2431805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Аномалия: производится то, что плохо оплачивается покупателями, и не производится то, на что есть платежеспособный спрос.</a:t>
            </a:r>
            <a:endParaRPr lang="ru-RU" dirty="0"/>
          </a:p>
        </p:txBody>
      </p:sp>
      <p:sp>
        <p:nvSpPr>
          <p:cNvPr id="5" name="Стрелка вправо с вырезом 4"/>
          <p:cNvSpPr/>
          <p:nvPr/>
        </p:nvSpPr>
        <p:spPr>
          <a:xfrm rot="7956084">
            <a:off x="3652689" y="2203064"/>
            <a:ext cx="576064" cy="432048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1552123">
            <a:off x="641679" y="3296710"/>
            <a:ext cx="576064" cy="43204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1503" y="1007118"/>
            <a:ext cx="385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Аномалии фазы «Рынок сбыта»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00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17682</TotalTime>
  <Words>2282</Words>
  <Application>Microsoft Office PowerPoint</Application>
  <PresentationFormat>Экран (4:3)</PresentationFormat>
  <Paragraphs>214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Фондовая сеть корпорации</vt:lpstr>
      <vt:lpstr>Презентация PowerPoint</vt:lpstr>
      <vt:lpstr>Практическая реализация метода</vt:lpstr>
      <vt:lpstr>Технология мониторинга (вариант с публичной финансовой отчетностью)</vt:lpstr>
      <vt:lpstr>Технология мониторинга (вариант с оперативной бухгалтерской отчетностью)</vt:lpstr>
      <vt:lpstr>Презентация PowerPoint</vt:lpstr>
      <vt:lpstr>Продуктивность торгово-сбытовой деятельности</vt:lpstr>
      <vt:lpstr>Динамика продуктивности торгово-сбытовой деятельности</vt:lpstr>
      <vt:lpstr>Презентация PowerPoint</vt:lpstr>
      <vt:lpstr>Фондовая сеть корпорации по производству парфюмерии</vt:lpstr>
      <vt:lpstr>Дифференциация финансовой деятельности на ординарную и трансформирующую</vt:lpstr>
      <vt:lpstr>Трансформирующая деятельность корпорации по производству парфюмерии. Основная аномалия: привлеченные активы – в убыток и в прирост дебиторской задолженности</vt:lpstr>
      <vt:lpstr>Трансформирующая деятельность машиностроительной корпорации.  Основная аномалия: привлеченные займы – в убыток</vt:lpstr>
      <vt:lpstr>Трансформирующая деятельность крупного металлургического холдинга. Основная аномалия: вывод владельцами высоколиквидных активов</vt:lpstr>
      <vt:lpstr>Трансформирующая деятельность крупного универсального магазина.  Основная аномалия: вывод активов вместо восстановления товарного запаса.</vt:lpstr>
      <vt:lpstr>Трансформирующая деятельность металлургической корпорации. Основная аномалия:  дорогой кредит – в дешевые запасы финансовых активов</vt:lpstr>
      <vt:lpstr>Фондовая сеть условной корпорации, созданная на основе оперативной бухгалтерской отчетности</vt:lpstr>
      <vt:lpstr>Сфера применения метода</vt:lpstr>
      <vt:lpstr>Основные пользователи метода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265</cp:revision>
  <dcterms:created xsi:type="dcterms:W3CDTF">2023-06-16T13:05:48Z</dcterms:created>
  <dcterms:modified xsi:type="dcterms:W3CDTF">2024-02-09T14:25:19Z</dcterms:modified>
</cp:coreProperties>
</file>